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322" r:id="rId5"/>
    <p:sldId id="259" r:id="rId6"/>
    <p:sldId id="323" r:id="rId7"/>
    <p:sldId id="303" r:id="rId8"/>
    <p:sldId id="302" r:id="rId9"/>
    <p:sldId id="260" r:id="rId10"/>
    <p:sldId id="324" r:id="rId11"/>
    <p:sldId id="306" r:id="rId12"/>
    <p:sldId id="305" r:id="rId13"/>
    <p:sldId id="304" r:id="rId14"/>
    <p:sldId id="261" r:id="rId15"/>
    <p:sldId id="325" r:id="rId16"/>
    <p:sldId id="262" r:id="rId17"/>
    <p:sldId id="307" r:id="rId18"/>
    <p:sldId id="308" r:id="rId19"/>
    <p:sldId id="265" r:id="rId20"/>
    <p:sldId id="326" r:id="rId21"/>
    <p:sldId id="266" r:id="rId22"/>
    <p:sldId id="309" r:id="rId23"/>
    <p:sldId id="310" r:id="rId24"/>
    <p:sldId id="267" r:id="rId25"/>
    <p:sldId id="311" r:id="rId26"/>
    <p:sldId id="312" r:id="rId27"/>
    <p:sldId id="327" r:id="rId28"/>
    <p:sldId id="313" r:id="rId29"/>
    <p:sldId id="314" r:id="rId30"/>
    <p:sldId id="315" r:id="rId31"/>
    <p:sldId id="330" r:id="rId32"/>
    <p:sldId id="331" r:id="rId33"/>
    <p:sldId id="316" r:id="rId34"/>
    <p:sldId id="317" r:id="rId35"/>
    <p:sldId id="318" r:id="rId36"/>
    <p:sldId id="319" r:id="rId37"/>
    <p:sldId id="263" r:id="rId38"/>
    <p:sldId id="268" r:id="rId39"/>
    <p:sldId id="329" r:id="rId40"/>
    <p:sldId id="269" r:id="rId41"/>
    <p:sldId id="270" r:id="rId42"/>
    <p:sldId id="332" r:id="rId43"/>
    <p:sldId id="333" r:id="rId44"/>
    <p:sldId id="271" r:id="rId45"/>
    <p:sldId id="272" r:id="rId46"/>
    <p:sldId id="273" r:id="rId47"/>
    <p:sldId id="274" r:id="rId48"/>
    <p:sldId id="320" r:id="rId49"/>
    <p:sldId id="275" r:id="rId50"/>
    <p:sldId id="328" r:id="rId51"/>
    <p:sldId id="276" r:id="rId52"/>
    <p:sldId id="277" r:id="rId53"/>
    <p:sldId id="334" r:id="rId54"/>
    <p:sldId id="335" r:id="rId55"/>
    <p:sldId id="278" r:id="rId56"/>
    <p:sldId id="279" r:id="rId57"/>
    <p:sldId id="280" r:id="rId58"/>
    <p:sldId id="336" r:id="rId59"/>
    <p:sldId id="321" r:id="rId6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132" autoAdjust="0"/>
    <p:restoredTop sz="94660"/>
  </p:normalViewPr>
  <p:slideViewPr>
    <p:cSldViewPr snapToGrid="0">
      <p:cViewPr varScale="1">
        <p:scale>
          <a:sx n="67" d="100"/>
          <a:sy n="67" d="100"/>
        </p:scale>
        <p:origin x="774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206F19-96B3-4F13-35FC-4C10EA15B5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354475-7BA8-25EF-1CFC-6CD765732E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3133B1-CFEB-D001-3747-C35328F266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8DA24-7C00-4CB3-BA06-557152E755C0}" type="datetimeFigureOut">
              <a:rPr lang="en-US" smtClean="0"/>
              <a:t>2/15/2026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0554BF-FEFC-F4F4-7D7B-7920E7FFF9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3AD913-BD93-93CE-A775-2003F45ED5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1B2A8-BA6C-448F-B567-8D86E5189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3775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DC78A-1446-3920-67C0-32803C7E77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A950D9E-F838-CDDF-A73E-301B576CB9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3394C8-E136-DF00-DB32-89EDD46055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8DA24-7C00-4CB3-BA06-557152E755C0}" type="datetimeFigureOut">
              <a:rPr lang="en-US" smtClean="0"/>
              <a:t>2/15/2026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5BF00D-D0FC-834E-D935-77CA41FAF2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B8F43A-949B-DD39-6782-1C9DC5B7E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1B2A8-BA6C-448F-B567-8D86E5189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8848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B37D68F-F8E6-E1B4-9A2E-6296A752442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AD167E-7F88-0DED-889D-64070DEA4E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9CB663-5F1A-C8B2-DAB0-6695A93DF1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8DA24-7C00-4CB3-BA06-557152E755C0}" type="datetimeFigureOut">
              <a:rPr lang="en-US" smtClean="0"/>
              <a:t>2/15/2026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09037D-75E8-A82D-0717-D1D16F115B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41895C-947D-DEE2-731B-86239A3CC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1B2A8-BA6C-448F-B567-8D86E5189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6596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8E314-D5C2-3D8B-66C5-8C04C8EEF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EA1D6D-0944-FD5C-61EE-88C56D0CCC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2E38C9-F2E3-E438-888A-79911E6782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8DA24-7C00-4CB3-BA06-557152E755C0}" type="datetimeFigureOut">
              <a:rPr lang="en-US" smtClean="0"/>
              <a:t>2/15/2026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FDD91B-B219-07DC-D0F4-997D63E8D9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5C8B21-6104-B689-B956-BFEBA0CBC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1B2A8-BA6C-448F-B567-8D86E5189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4481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7BBEA3-A996-90BC-61CF-A9E8C7053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BDE84B-6C6E-0F03-B7CA-AE72514414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A907A1-2B55-F570-8543-AF3F1A1871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8DA24-7C00-4CB3-BA06-557152E755C0}" type="datetimeFigureOut">
              <a:rPr lang="en-US" smtClean="0"/>
              <a:t>2/15/2026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6EDF31-B49C-528A-C664-A496587652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BBE76D-A87B-DA18-8479-B8301D683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1B2A8-BA6C-448F-B567-8D86E5189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229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AA1208-B198-1F22-B7DA-898B85137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B100EE-A9D5-8996-3B8D-D5C2FD4310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34A0BA-F482-8A2F-69DA-93924ACCFF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3E56A1-FDF7-04A0-ED99-D5834334B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8DA24-7C00-4CB3-BA06-557152E755C0}" type="datetimeFigureOut">
              <a:rPr lang="en-US" smtClean="0"/>
              <a:t>2/15/2026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35502C-B44E-3200-D036-AD1124B44D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E585DB-3C44-B39A-644C-3F6EAB789E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1B2A8-BA6C-448F-B567-8D86E5189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9367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ECB78-B4D2-F23F-64BD-C802FC0BD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F1A3BD-9AE3-6221-8F14-D02D3448B5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B2E2D9-E913-3697-2AE1-5DA127417D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55C9B34-F075-3C3C-A7E8-D635F590EB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82D6DC1-8965-9603-46B6-9AD98D0853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DEFDEA5-35A1-A318-5266-2834BAF350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8DA24-7C00-4CB3-BA06-557152E755C0}" type="datetimeFigureOut">
              <a:rPr lang="en-US" smtClean="0"/>
              <a:t>2/15/2026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3EC9092-5D9A-9E11-005C-C6A1BE621C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A3F392C-5BDE-B1D7-2EA9-B7A047553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1B2A8-BA6C-448F-B567-8D86E5189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3683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EF55C-4097-72FF-48B2-B56474D34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BE83B87-B7B5-54F9-A06C-271130C3D8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8DA24-7C00-4CB3-BA06-557152E755C0}" type="datetimeFigureOut">
              <a:rPr lang="en-US" smtClean="0"/>
              <a:t>2/15/2026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0681D4-63E7-2F19-7B22-EBFB4BC8C4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87F270-B9A2-DE4C-B46D-F62DCDA0A1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1B2A8-BA6C-448F-B567-8D86E5189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8964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93D5D6D-2585-E7FC-FB39-DE3E61D7B5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8DA24-7C00-4CB3-BA06-557152E755C0}" type="datetimeFigureOut">
              <a:rPr lang="en-US" smtClean="0"/>
              <a:t>2/15/2026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BE21F8-D01F-C069-E9A3-8E305BA638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7E1E19-44C5-A381-C1F6-8A7150F49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1B2A8-BA6C-448F-B567-8D86E5189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7345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6C389-B78C-B2CD-2C77-60FB75B9D3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8CDF69-B172-3093-9B71-21E9EF8170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63A7C3-F528-1D0F-A50E-EA44F42D92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F68BD8-8500-71ED-EA5A-CC6BE90C68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8DA24-7C00-4CB3-BA06-557152E755C0}" type="datetimeFigureOut">
              <a:rPr lang="en-US" smtClean="0"/>
              <a:t>2/15/2026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F146E5-BC7F-015F-BA30-09404FF7D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F7EF81-5823-6FEC-027F-083784305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1B2A8-BA6C-448F-B567-8D86E5189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6427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3C2397-66BF-38D3-5200-5C11704078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69C5F01-F6D3-C44A-367D-63103EE249B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D08A42-B9F7-32DA-F543-E07609EA2F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226F43-E67A-6BB5-E035-3630FA185F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8DA24-7C00-4CB3-BA06-557152E755C0}" type="datetimeFigureOut">
              <a:rPr lang="en-US" smtClean="0"/>
              <a:t>2/15/2026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C3D92E-BB12-D139-35FC-5C5AA677C6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03186E-8782-AB5D-90E2-4B86C7778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1B2A8-BA6C-448F-B567-8D86E5189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3426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ACE371A-ED9B-F859-8DFE-E88B2FA962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2FF3AD-6AF8-0FEC-35CB-99ED597C3A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5356C9-0DD8-62A7-8D4B-61CCC3AFE0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F38DA24-7C00-4CB3-BA06-557152E755C0}" type="datetimeFigureOut">
              <a:rPr lang="en-US" smtClean="0"/>
              <a:t>2/15/2026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08E712-AE42-63F8-BAB5-1739C56497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76EA66-660E-1F2A-60C0-D4CA0AEB6F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681B2A8-BA6C-448F-B567-8D86E5189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4437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58B20A0-BB54-8C05-4883-84DD448D638B}"/>
              </a:ext>
            </a:extLst>
          </p:cNvPr>
          <p:cNvSpPr txBox="1"/>
          <p:nvPr/>
        </p:nvSpPr>
        <p:spPr>
          <a:xfrm>
            <a:off x="952500" y="582067"/>
            <a:ext cx="10287000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3"/>
                </a:solidFill>
              </a:rPr>
              <a:t>&gt;&gt; IN THE NAME OF ALLAH, THE MOST GRACIOUS, THE MOST MERCIFUL &lt;&lt;</a:t>
            </a:r>
          </a:p>
          <a:p>
            <a:pPr algn="ctr"/>
            <a:r>
              <a:rPr lang="en-US" sz="4800" b="1" dirty="0">
                <a:solidFill>
                  <a:schemeClr val="accent5"/>
                </a:solidFill>
              </a:rPr>
              <a:t>COMPREHENSIVE NONLINEAR SEISMIC ASSESSMENT OF STEEL TRUSS BRIDGES: AN OPENSEES FRAMEWORK FOR STATIC PUSHOVER, CYCLIC DEGRADATION, STATIC TIME-HISTORY AND DYNAMIC TIME-HISTORY ANALYSIS        </a:t>
            </a:r>
            <a:r>
              <a:rPr lang="en-US" sz="1200" b="1" dirty="0">
                <a:solidFill>
                  <a:schemeClr val="accent3"/>
                </a:solidFill>
              </a:rPr>
              <a:t>THIS PROGRAM WRITTEN BY SALAR DELAVAR GHASHGHAEI (QASHQAI)</a:t>
            </a:r>
          </a:p>
        </p:txBody>
      </p:sp>
    </p:spTree>
    <p:extLst>
      <p:ext uri="{BB962C8B-B14F-4D97-AF65-F5344CB8AC3E}">
        <p14:creationId xmlns:p14="http://schemas.microsoft.com/office/powerpoint/2010/main" val="25615394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ECE365-FCCC-FF67-C4EE-3B976A7899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4D3C51-48B1-FA2C-ABCF-9075161F99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0882" y="234786"/>
            <a:ext cx="9430235" cy="6388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3865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FC598A-E1FD-6CB3-81ED-DEDA30E997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80AA36C-7900-CBC3-7722-24D3210ABF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0882" y="234786"/>
            <a:ext cx="9430235" cy="6388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130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1FFB88-23EF-2C70-41A4-3F7554EE6A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C4BE211-C11E-2BD9-0DE4-1CF4C47AC2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562" y="0"/>
            <a:ext cx="85208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6975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126642-CFC3-3863-C174-585452CCD5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ECE8190-0CAD-1F63-AA6A-3E9111BF0796}"/>
              </a:ext>
            </a:extLst>
          </p:cNvPr>
          <p:cNvSpPr txBox="1"/>
          <p:nvPr/>
        </p:nvSpPr>
        <p:spPr>
          <a:xfrm>
            <a:off x="1843087" y="2459504"/>
            <a:ext cx="894397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accent5"/>
                </a:solidFill>
              </a:rPr>
              <a:t>CYCLIC DISPLACEMENT ANALYSIS</a:t>
            </a:r>
          </a:p>
        </p:txBody>
      </p:sp>
    </p:spTree>
    <p:extLst>
      <p:ext uri="{BB962C8B-B14F-4D97-AF65-F5344CB8AC3E}">
        <p14:creationId xmlns:p14="http://schemas.microsoft.com/office/powerpoint/2010/main" val="6866364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00A545-5A10-9F1B-45A2-F44A2616CA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6DBAAB3-0FD7-9E1E-58A5-27A5FFC01F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0667"/>
            <a:ext cx="12192000" cy="6556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3736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CFB424-8A93-DAB4-EA03-8FA2907BE7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A51BFB5-5311-FA86-6D53-574F6C39FE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510" y="234786"/>
            <a:ext cx="9334980" cy="6388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2785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741867-57CD-0DD2-A0EF-FD1443BA6A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6ADF68F-7A8C-116A-1F8A-78417AE3ED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160" y="234786"/>
            <a:ext cx="9347680" cy="6388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8941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EA9F5F-3F08-460B-95CE-E74CA5BD50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A1DE904-3E1A-3A26-EDA2-0F8AA09045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562" y="0"/>
            <a:ext cx="85208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7195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FD3F20-B8F0-61CD-7105-05376A6A18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4C8AE3F-60FB-913F-ADE8-ADED74306ACB}"/>
              </a:ext>
            </a:extLst>
          </p:cNvPr>
          <p:cNvSpPr txBox="1"/>
          <p:nvPr/>
        </p:nvSpPr>
        <p:spPr>
          <a:xfrm>
            <a:off x="452437" y="1536174"/>
            <a:ext cx="1128712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accent5"/>
                </a:solidFill>
              </a:rPr>
              <a:t>STATIC TIME-HISTORY WITH EXTERNALTIME-DEPENDENTLOADING ANALYSIS</a:t>
            </a:r>
          </a:p>
        </p:txBody>
      </p:sp>
    </p:spTree>
    <p:extLst>
      <p:ext uri="{BB962C8B-B14F-4D97-AF65-F5344CB8AC3E}">
        <p14:creationId xmlns:p14="http://schemas.microsoft.com/office/powerpoint/2010/main" val="37179889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825BD7-E78D-605C-1FC7-03F79B0409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F7E638C-DCA2-75CD-06B9-A2BE9F0367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8953"/>
            <a:ext cx="12192000" cy="6580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636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04F8726-0884-16C1-C496-9F70F55A73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95" y="0"/>
            <a:ext cx="120876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5384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FD9EB2-C6F0-F914-10C6-1567837227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C4953C6-887F-3541-F78D-4A2845A15C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8797" y="936497"/>
            <a:ext cx="7874405" cy="4985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241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A808B4-C346-204E-0B48-325AC4B770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8F62373-297C-298D-5644-BB4DD6ECE5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0882" y="234786"/>
            <a:ext cx="9430235" cy="6388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3344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56F178-E24E-09B7-2171-2646FA4047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6D08696-67FD-B77B-C168-E477D5F248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1539" y="234786"/>
            <a:ext cx="9188922" cy="6388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8479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3EC418-E5BC-8617-2C8C-83DB5D0FAD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1B6D725-1C2D-D1B3-7CD1-5FC046678E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1539" y="234786"/>
            <a:ext cx="9188922" cy="6388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9463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32D2EA-FEB9-0710-4780-FCF5CA47FA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5E1A07C-0A24-CE1B-C05F-A84823E188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562" y="0"/>
            <a:ext cx="85208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5550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B209FD-35F5-599A-B427-EC8AD87776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4F7AE19-CDDA-1A77-970E-F2F26F7C4C2A}"/>
              </a:ext>
            </a:extLst>
          </p:cNvPr>
          <p:cNvSpPr txBox="1"/>
          <p:nvPr/>
        </p:nvSpPr>
        <p:spPr>
          <a:xfrm>
            <a:off x="452437" y="1536174"/>
            <a:ext cx="1128712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accent5"/>
                </a:solidFill>
              </a:rPr>
              <a:t>DYNAMIC TIME-HISTORY WITH EXTERNALTIME-DEPENDENTLOADING ANALYSIS</a:t>
            </a:r>
          </a:p>
        </p:txBody>
      </p:sp>
    </p:spTree>
    <p:extLst>
      <p:ext uri="{BB962C8B-B14F-4D97-AF65-F5344CB8AC3E}">
        <p14:creationId xmlns:p14="http://schemas.microsoft.com/office/powerpoint/2010/main" val="27379884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7E973F-8B3E-8A16-ACAA-110E58B181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6E555A4-FA38-4A20-D2C9-AEF600E452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722"/>
            <a:ext cx="12192000" cy="6574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7911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C1CC92-E997-32E8-E0AA-FE03B2D2BF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836094B-FC21-6EA6-3912-6A3A48CCC2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8797" y="936497"/>
            <a:ext cx="7874405" cy="4985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7472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B13723-ED21-A546-332D-5526EF294A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581624B-1AD2-740C-63E6-14E7C416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0115" y="234786"/>
            <a:ext cx="9131769" cy="6388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4972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5E82A1-DB42-FD79-C9BD-8DAEB0B648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8EDC406-ACC6-1B4B-7719-47E3191628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2243" y="0"/>
            <a:ext cx="85875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7800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70759B-40F4-A8DE-D64C-E72E1EEE8E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913720D-632B-E7C9-2C37-76A9A942FA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208942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2CE6327-20BB-284C-4DD4-29CDD2B6B5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8942" y="182880"/>
            <a:ext cx="4958074" cy="6492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7719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02C96F-B711-87A9-6F5E-8E468382BB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D565F2F-32C7-70B4-3A06-FA8CA83226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3907" y="0"/>
            <a:ext cx="86441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9295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166AB4-1EF3-AF97-DE08-B9054916DF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CDD860-8A66-0E5F-A6EE-36E0E33BD7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5207" y="0"/>
            <a:ext cx="87815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6831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60D85D-ACDE-BD19-76BA-33C4B4CC59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78D2FDA-C67B-F0B9-C3DE-8873FCAF0C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5683" y="0"/>
            <a:ext cx="85006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8881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258FBB-9C91-A446-D06B-EB26E899A7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03C6DBC-328D-B9ED-6CA5-CF16B95E89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255" y="733286"/>
            <a:ext cx="9525490" cy="5391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7405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E992D3-BDA7-B112-D452-BB88F03FA0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00D309D-3091-E3EC-797B-1D34D3CDE5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6430" y="733286"/>
            <a:ext cx="9519139" cy="5391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4423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8C21C8-AAD5-C741-387B-56427E5C8A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3C33634-963F-C3C7-A91F-062D736E8D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1539" y="234786"/>
            <a:ext cx="9188922" cy="6388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514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F4E615-CBBB-BDD8-E9B3-C55DFB6C22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53B4B99-1512-92F2-6A5C-10BCF621FE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562" y="0"/>
            <a:ext cx="85208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7765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44D0C3-33BC-8AC0-7546-EC996A27DA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3C8780A-4FC2-F497-BE34-B2C16E7CF8E0}"/>
              </a:ext>
            </a:extLst>
          </p:cNvPr>
          <p:cNvSpPr txBox="1"/>
          <p:nvPr/>
        </p:nvSpPr>
        <p:spPr>
          <a:xfrm>
            <a:off x="885826" y="2902506"/>
            <a:ext cx="100012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accent5"/>
                </a:solidFill>
              </a:rPr>
              <a:t>FREE-VIBRATION ANALYSIS</a:t>
            </a:r>
          </a:p>
        </p:txBody>
      </p:sp>
    </p:spTree>
    <p:extLst>
      <p:ext uri="{BB962C8B-B14F-4D97-AF65-F5344CB8AC3E}">
        <p14:creationId xmlns:p14="http://schemas.microsoft.com/office/powerpoint/2010/main" val="342524307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2F80FA-5CC6-10B0-6A40-DC8DB514D2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AE4A6F2-22C8-5545-55C7-67A23826CA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6538"/>
            <a:ext cx="12192000" cy="6564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34403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6E1CAC-4795-E846-F7DF-A53A4F370F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A0E86DA-905D-DEBF-3F6E-CEA3520749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8182" y="234786"/>
            <a:ext cx="9455636" cy="6388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1965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F6EEF4-8787-065C-13DE-5F327E105E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56F1381-BD5D-D7D5-AB27-A2DA64B466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8601"/>
            <a:ext cx="12192000" cy="6560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23517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25A79D-7B6D-8641-127E-91A35B4FEE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FD92AC5-8A63-8363-739A-DE99E649EE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2243" y="0"/>
            <a:ext cx="85875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43234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2C2584-B6F1-E4AA-2324-111A7CEC64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2B6060A-C331-734F-8A94-9582B9D29E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9619" y="0"/>
            <a:ext cx="85127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22433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ED1BEF-3325-33A6-3892-CF99FA7D0B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4EA37BA-2214-49C3-D776-B595043D70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5077" y="0"/>
            <a:ext cx="87218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6371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20380E-CAE8-1CF1-4C2F-213CEC8A18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77F8484-9D29-8143-7BC1-A932F5209F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0273" y="0"/>
            <a:ext cx="88114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0051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349D1D-A3EC-2938-502A-DC646EEBF0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9165D92-C8AD-E316-47D7-400365B91F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392" y="733286"/>
            <a:ext cx="9049215" cy="5391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73084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387B60-E10D-E4DE-617A-11E247A718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659A108-3AA2-9735-2307-B6CEFC380D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392" y="733286"/>
            <a:ext cx="9049215" cy="5391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74025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027920-A997-0EF3-B994-2238D571C4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3EC35BA-6000-6D34-50EA-417F955E28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1539" y="234786"/>
            <a:ext cx="9188922" cy="6388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12303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F43421-63C1-6532-6914-A005C0DB81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19AEEBB-FD63-0F8C-AB58-D399C31F1B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562" y="0"/>
            <a:ext cx="85208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40775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0A6411-5370-8D0E-D82B-643AFEAC4C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C2FD87F-FA27-4F3D-9880-2DB81CE0CF95}"/>
              </a:ext>
            </a:extLst>
          </p:cNvPr>
          <p:cNvSpPr txBox="1"/>
          <p:nvPr/>
        </p:nvSpPr>
        <p:spPr>
          <a:xfrm>
            <a:off x="885826" y="2902506"/>
            <a:ext cx="100012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accent5"/>
                </a:solidFill>
              </a:rPr>
              <a:t>SEISMIC ANALYSIS</a:t>
            </a:r>
          </a:p>
        </p:txBody>
      </p:sp>
    </p:spTree>
    <p:extLst>
      <p:ext uri="{BB962C8B-B14F-4D97-AF65-F5344CB8AC3E}">
        <p14:creationId xmlns:p14="http://schemas.microsoft.com/office/powerpoint/2010/main" val="181498690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BCDBA9-C54B-300B-2CD4-0907A36761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DF47A4A-A28B-5F2A-11C3-A73C5224E9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933"/>
            <a:ext cx="12192000" cy="6602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8852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9F8AF4-F71D-1920-08A4-7FFFAC0207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E72B964-3094-74F1-711C-527BD9CB5E8E}"/>
              </a:ext>
            </a:extLst>
          </p:cNvPr>
          <p:cNvSpPr txBox="1"/>
          <p:nvPr/>
        </p:nvSpPr>
        <p:spPr>
          <a:xfrm>
            <a:off x="1943100" y="2902506"/>
            <a:ext cx="89439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accent5"/>
                </a:solidFill>
              </a:rPr>
              <a:t>STATIC ANALYSIS</a:t>
            </a:r>
          </a:p>
        </p:txBody>
      </p:sp>
    </p:spTree>
    <p:extLst>
      <p:ext uri="{BB962C8B-B14F-4D97-AF65-F5344CB8AC3E}">
        <p14:creationId xmlns:p14="http://schemas.microsoft.com/office/powerpoint/2010/main" val="106832579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EFA42C-A453-6104-5A0F-C920D0078C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27AFDE6-CF74-AD8A-A7D8-9CB2B0A314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8182" y="234786"/>
            <a:ext cx="9455636" cy="6388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94466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7ABDFB-049D-3FA7-32D9-44B5AB0047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3920C8E-CED7-9E7C-DDC3-4F9D0EDA9E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2243" y="0"/>
            <a:ext cx="85875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57682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B4BAB1-6E46-ACDE-FA5F-37B22EC1D9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93AB495-EE1C-2716-A82A-8A06B012E9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9619" y="0"/>
            <a:ext cx="85127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17807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783218-27CC-B807-95A3-EE38736E07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9A711AF-6D55-3FA7-3326-EAF822D0C3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998" y="0"/>
            <a:ext cx="86860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44943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C401FB-1D70-4FCD-A0D0-0A69453C1D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C932401-5FD1-BFE7-3D4A-9156A04BF2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2351" y="0"/>
            <a:ext cx="88472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14932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2D7807-1698-909C-7453-FC19B883B8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D6406EF-2409-E9F7-CAF7-ADF48A65A9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392" y="733286"/>
            <a:ext cx="9049215" cy="5391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46044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EC88F2-F10A-DD8C-0424-DDFF46AE49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B48A31C-FF96-19F9-7785-8F16BEA975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392" y="733286"/>
            <a:ext cx="9049215" cy="5391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80195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E75E49-0A4F-BF35-F96E-B40EDEF0E7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69FCDFD-02F0-AF96-5AB9-CB0A518FF6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1539" y="234786"/>
            <a:ext cx="9188922" cy="6388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71759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C14BB2-C2A5-628F-2E99-C7426E3892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6D57313-FE22-A86E-AC64-2345FC7410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8" y="355272"/>
            <a:ext cx="9430235" cy="638842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91D974A-9CC9-680A-32C2-C49C58410535}"/>
              </a:ext>
            </a:extLst>
          </p:cNvPr>
          <p:cNvSpPr txBox="1"/>
          <p:nvPr/>
        </p:nvSpPr>
        <p:spPr>
          <a:xfrm>
            <a:off x="3386623" y="1266343"/>
            <a:ext cx="604361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accent6">
                    <a:lumMod val="50000"/>
                  </a:schemeClr>
                </a:solidFill>
              </a:rPr>
              <a:t>+==========================+</a:t>
            </a:r>
          </a:p>
          <a:p>
            <a:r>
              <a:rPr lang="en-US" sz="1600" b="1" dirty="0">
                <a:solidFill>
                  <a:schemeClr val="accent6">
                    <a:lumMod val="50000"/>
                  </a:schemeClr>
                </a:solidFill>
              </a:rPr>
              <a:t>=   Analysis curve fitted =</a:t>
            </a:r>
          </a:p>
          <a:p>
            <a:r>
              <a:rPr lang="en-US" sz="1600" b="1" dirty="0">
                <a:solidFill>
                  <a:schemeClr val="accent6">
                    <a:lumMod val="50000"/>
                  </a:schemeClr>
                </a:solidFill>
              </a:rPr>
              <a:t>     </a:t>
            </a:r>
            <a:r>
              <a:rPr lang="en-US" sz="1600" b="1" dirty="0" err="1">
                <a:solidFill>
                  <a:schemeClr val="accent6">
                    <a:lumMod val="50000"/>
                  </a:schemeClr>
                </a:solidFill>
              </a:rPr>
              <a:t>Disp</a:t>
            </a:r>
            <a:r>
              <a:rPr lang="en-US" sz="1600" b="1" dirty="0">
                <a:solidFill>
                  <a:schemeClr val="accent6">
                    <a:lumMod val="50000"/>
                  </a:schemeClr>
                </a:solidFill>
              </a:rPr>
              <a:t>        Base Shear</a:t>
            </a:r>
          </a:p>
          <a:p>
            <a:r>
              <a:rPr lang="en-US" sz="1600" b="1" dirty="0">
                <a:solidFill>
                  <a:schemeClr val="accent6">
                    <a:lumMod val="50000"/>
                  </a:schemeClr>
                </a:solidFill>
              </a:rPr>
              <a:t>----------------------------</a:t>
            </a:r>
          </a:p>
          <a:p>
            <a:r>
              <a:rPr lang="en-US" sz="1600" b="1" dirty="0">
                <a:solidFill>
                  <a:schemeClr val="accent6">
                    <a:lumMod val="50000"/>
                  </a:schemeClr>
                </a:solidFill>
              </a:rPr>
              <a:t>[[0.00000000e+00 0.00000000e+00]</a:t>
            </a:r>
          </a:p>
          <a:p>
            <a:r>
              <a:rPr lang="en-US" sz="1600" b="1" dirty="0">
                <a:solidFill>
                  <a:schemeClr val="accent6">
                    <a:lumMod val="50000"/>
                  </a:schemeClr>
                </a:solidFill>
              </a:rPr>
              <a:t> [8.68592608e+01 4.35874099e+05]</a:t>
            </a:r>
          </a:p>
          <a:p>
            <a:r>
              <a:rPr lang="en-US" sz="1600" b="1" dirty="0">
                <a:solidFill>
                  <a:schemeClr val="accent6">
                    <a:lumMod val="50000"/>
                  </a:schemeClr>
                </a:solidFill>
              </a:rPr>
              <a:t> [5.00000000e+02 4.33655994e+05]]</a:t>
            </a:r>
          </a:p>
          <a:p>
            <a:r>
              <a:rPr lang="en-US" sz="1600" b="1" dirty="0">
                <a:solidFill>
                  <a:schemeClr val="accent6">
                    <a:lumMod val="50000"/>
                  </a:schemeClr>
                </a:solidFill>
              </a:rPr>
              <a:t>+==========================+</a:t>
            </a:r>
          </a:p>
          <a:p>
            <a:r>
              <a:rPr lang="en-US" sz="1600" b="1" dirty="0">
                <a:solidFill>
                  <a:schemeClr val="accent6">
                    <a:lumMod val="50000"/>
                  </a:schemeClr>
                </a:solidFill>
              </a:rPr>
              <a:t>+----------------------------------------------------+</a:t>
            </a:r>
          </a:p>
          <a:p>
            <a:r>
              <a:rPr lang="en-US" sz="1600" b="1" dirty="0">
                <a:solidFill>
                  <a:schemeClr val="accent6">
                    <a:lumMod val="50000"/>
                  </a:schemeClr>
                </a:solidFill>
              </a:rPr>
              <a:t> Structure Elastic Stiffness :     5018.16</a:t>
            </a:r>
          </a:p>
          <a:p>
            <a:r>
              <a:rPr lang="en-US" sz="1600" b="1" dirty="0">
                <a:solidFill>
                  <a:schemeClr val="accent6">
                    <a:lumMod val="50000"/>
                  </a:schemeClr>
                </a:solidFill>
              </a:rPr>
              <a:t> Structure Plastic Stiffness :     867.31</a:t>
            </a:r>
          </a:p>
          <a:p>
            <a:r>
              <a:rPr lang="en-US" sz="1600" b="1" dirty="0">
                <a:solidFill>
                  <a:schemeClr val="accent6">
                    <a:lumMod val="50000"/>
                  </a:schemeClr>
                </a:solidFill>
              </a:rPr>
              <a:t> Structure Tangent Stiffness :     -5.37</a:t>
            </a:r>
          </a:p>
          <a:p>
            <a:r>
              <a:rPr lang="en-US" sz="1600" b="1" dirty="0">
                <a:solidFill>
                  <a:schemeClr val="accent6">
                    <a:lumMod val="50000"/>
                  </a:schemeClr>
                </a:solidFill>
              </a:rPr>
              <a:t> Structure Ductility Ratio :       5.76</a:t>
            </a:r>
          </a:p>
          <a:p>
            <a:r>
              <a:rPr lang="en-US" sz="1600" b="1" dirty="0">
                <a:solidFill>
                  <a:schemeClr val="accent6">
                    <a:lumMod val="50000"/>
                  </a:schemeClr>
                </a:solidFill>
              </a:rPr>
              <a:t> Structure Over Strength Factor:   0.99</a:t>
            </a:r>
          </a:p>
          <a:p>
            <a:r>
              <a:rPr lang="en-US" sz="1600" b="1" dirty="0">
                <a:solidFill>
                  <a:schemeClr val="accent6">
                    <a:lumMod val="50000"/>
                  </a:schemeClr>
                </a:solidFill>
              </a:rPr>
              <a:t>+----------------------------------------------------+</a:t>
            </a:r>
          </a:p>
          <a:p>
            <a:r>
              <a:rPr lang="en-US" sz="1600" b="1" dirty="0">
                <a:solidFill>
                  <a:schemeClr val="accent6">
                    <a:lumMod val="50000"/>
                  </a:schemeClr>
                </a:solidFill>
              </a:rPr>
              <a:t>Over Strength Coefficient (</a:t>
            </a:r>
            <a:r>
              <a:rPr lang="el-GR" sz="1600" b="1" dirty="0">
                <a:solidFill>
                  <a:schemeClr val="accent6">
                    <a:lumMod val="50000"/>
                  </a:schemeClr>
                </a:solidFill>
              </a:rPr>
              <a:t>Ω0):      0.9949</a:t>
            </a:r>
          </a:p>
          <a:p>
            <a:r>
              <a:rPr lang="en-US" sz="1600" b="1" dirty="0">
                <a:solidFill>
                  <a:schemeClr val="accent6">
                    <a:lumMod val="50000"/>
                  </a:schemeClr>
                </a:solidFill>
              </a:rPr>
              <a:t>Displacement Ductility Ratio (</a:t>
            </a:r>
            <a:r>
              <a:rPr lang="el-GR" sz="1600" b="1" dirty="0">
                <a:solidFill>
                  <a:schemeClr val="accent6">
                    <a:lumMod val="50000"/>
                  </a:schemeClr>
                </a:solidFill>
              </a:rPr>
              <a:t>μ):    5.7564</a:t>
            </a:r>
          </a:p>
          <a:p>
            <a:r>
              <a:rPr lang="en-US" sz="1600" b="1" dirty="0">
                <a:solidFill>
                  <a:schemeClr val="accent6">
                    <a:lumMod val="50000"/>
                  </a:schemeClr>
                </a:solidFill>
              </a:rPr>
              <a:t>Ductility Coefficient (R</a:t>
            </a:r>
            <a:r>
              <a:rPr lang="el-GR" sz="1600" b="1" dirty="0">
                <a:solidFill>
                  <a:schemeClr val="accent6">
                    <a:lumMod val="50000"/>
                  </a:schemeClr>
                </a:solidFill>
              </a:rPr>
              <a:t>μ):          5.7564</a:t>
            </a:r>
          </a:p>
          <a:p>
            <a:r>
              <a:rPr lang="en-US" sz="1600" b="1" dirty="0">
                <a:solidFill>
                  <a:schemeClr val="accent6">
                    <a:lumMod val="50000"/>
                  </a:schemeClr>
                </a:solidFill>
              </a:rPr>
              <a:t>Structural Behavior Coefficient (R): 5.7271</a:t>
            </a:r>
          </a:p>
          <a:p>
            <a:r>
              <a:rPr lang="en-US" sz="1600" b="1" dirty="0">
                <a:solidFill>
                  <a:schemeClr val="accent6">
                    <a:lumMod val="50000"/>
                  </a:schemeClr>
                </a:solidFill>
              </a:rPr>
              <a:t>Structural Ductility Damage Index in Y Direction: -17.9579 (%)</a:t>
            </a:r>
          </a:p>
        </p:txBody>
      </p:sp>
    </p:spTree>
    <p:extLst>
      <p:ext uri="{BB962C8B-B14F-4D97-AF65-F5344CB8AC3E}">
        <p14:creationId xmlns:p14="http://schemas.microsoft.com/office/powerpoint/2010/main" val="120892718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AD045D-230D-9245-CFCE-9F2977DCDA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FBF0F96-6C54-CF53-703E-3D258130B7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562" y="0"/>
            <a:ext cx="85208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8918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190C22-AA40-AB9A-9761-537B216289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2C3F2C8-C0CD-7840-831E-8D48F29615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5470"/>
            <a:ext cx="12192000" cy="6547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7798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26117B-CD12-A128-A9F4-EBB15AF423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FEE1748-23DC-90DD-3721-F1BF69F672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562" y="0"/>
            <a:ext cx="85208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3554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2D3619-7286-F4EC-EE51-7221FC9229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45A9AE0-54D8-DDD3-2CB5-62CDD961B7A7}"/>
              </a:ext>
            </a:extLst>
          </p:cNvPr>
          <p:cNvSpPr txBox="1"/>
          <p:nvPr/>
        </p:nvSpPr>
        <p:spPr>
          <a:xfrm>
            <a:off x="1943100" y="2902506"/>
            <a:ext cx="89439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accent5"/>
                </a:solidFill>
              </a:rPr>
              <a:t>PUSHOVER ANALYSIS</a:t>
            </a:r>
          </a:p>
        </p:txBody>
      </p:sp>
    </p:spTree>
    <p:extLst>
      <p:ext uri="{BB962C8B-B14F-4D97-AF65-F5344CB8AC3E}">
        <p14:creationId xmlns:p14="http://schemas.microsoft.com/office/powerpoint/2010/main" val="906246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F64AFA-E393-622E-B50A-98121ABF83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FB8176F-953F-5144-D5EE-25EF65E330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5129"/>
            <a:ext cx="12192000" cy="6607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9570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</TotalTime>
  <Words>182</Words>
  <Application>Microsoft Office PowerPoint</Application>
  <PresentationFormat>Widescreen</PresentationFormat>
  <Paragraphs>29</Paragraphs>
  <Slides>59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3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salar dq</dc:creator>
  <cp:lastModifiedBy>salar dq</cp:lastModifiedBy>
  <cp:revision>63</cp:revision>
  <cp:lastPrinted>2026-02-13T08:23:57Z</cp:lastPrinted>
  <dcterms:created xsi:type="dcterms:W3CDTF">2025-06-03T10:37:48Z</dcterms:created>
  <dcterms:modified xsi:type="dcterms:W3CDTF">2026-02-15T11:40:12Z</dcterms:modified>
</cp:coreProperties>
</file>